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257" r:id="rId3"/>
    <p:sldId id="274" r:id="rId4"/>
    <p:sldId id="275" r:id="rId5"/>
    <p:sldId id="276" r:id="rId6"/>
    <p:sldId id="277" r:id="rId7"/>
    <p:sldId id="258" r:id="rId8"/>
    <p:sldId id="283" r:id="rId9"/>
    <p:sldId id="262" r:id="rId10"/>
    <p:sldId id="263" r:id="rId11"/>
    <p:sldId id="264" r:id="rId12"/>
    <p:sldId id="265" r:id="rId13"/>
    <p:sldId id="266" r:id="rId14"/>
    <p:sldId id="267" r:id="rId15"/>
    <p:sldId id="268" r:id="rId16"/>
    <p:sldId id="259" r:id="rId17"/>
    <p:sldId id="280" r:id="rId18"/>
    <p:sldId id="281" r:id="rId19"/>
    <p:sldId id="288" r:id="rId20"/>
    <p:sldId id="269" r:id="rId21"/>
    <p:sldId id="278" r:id="rId22"/>
    <p:sldId id="286" r:id="rId23"/>
    <p:sldId id="279" r:id="rId24"/>
    <p:sldId id="260" r:id="rId25"/>
    <p:sldId id="270" r:id="rId26"/>
    <p:sldId id="282" r:id="rId27"/>
    <p:sldId id="271" r:id="rId28"/>
    <p:sldId id="272" r:id="rId29"/>
    <p:sldId id="261" r:id="rId30"/>
    <p:sldId id="284" r:id="rId31"/>
    <p:sldId id="285" r:id="rId32"/>
    <p:sldId id="273" r:id="rId33"/>
    <p:sldId id="287"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66"/>
    <a:srgbClr val="0C3B4C"/>
    <a:srgbClr val="45BD98"/>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2"/>
    <p:restoredTop sz="69632" autoAdjust="0"/>
  </p:normalViewPr>
  <p:slideViewPr>
    <p:cSldViewPr snapToGrid="0">
      <p:cViewPr varScale="1">
        <p:scale>
          <a:sx n="83" d="100"/>
          <a:sy n="83" d="100"/>
        </p:scale>
        <p:origin x="20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This slide is beautiful.</a:t>
            </a:r>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7284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latin typeface="Bahnschrift SemiBold Condensed" panose="020B0502040204020203" pitchFamily="34" charset="0"/>
              </a:rPr>
              <a:t>An important difference in scoring for the generalization experiment results </a:t>
            </a:r>
          </a:p>
          <a:p>
            <a:pPr lvl="2"/>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2"/>
            <a:r>
              <a:rPr lang="en-US" dirty="0">
                <a:latin typeface="Bahnschrift SemiBold Condensed" panose="020B0502040204020203" pitchFamily="34" charset="0"/>
              </a:rPr>
              <a:t>includes two “dynamic” aspects – weighting and normalization – that make </a:t>
            </a:r>
          </a:p>
          <a:p>
            <a:pPr lvl="2"/>
            <a:r>
              <a:rPr lang="en-US" dirty="0">
                <a:latin typeface="Bahnschrift SemiBold Condensed" panose="020B0502040204020203" pitchFamily="34" charset="0"/>
              </a:rPr>
              <a:t>scores incomparable across experiments (or different iterations of the competition). </a:t>
            </a:r>
          </a:p>
          <a:p>
            <a:pPr lvl="2"/>
            <a:r>
              <a:rPr lang="en-US" dirty="0">
                <a:latin typeface="Bahnschrift SemiBold Condensed" panose="020B0502040204020203" pitchFamily="34" charset="0"/>
              </a:rPr>
              <a:t>Per letter scores are weighted to give more weight to harder letters and</a:t>
            </a:r>
          </a:p>
          <a:p>
            <a:pPr lvl="2"/>
            <a:r>
              <a:rPr lang="en-US" dirty="0">
                <a:latin typeface="Bahnschrift SemiBold Condensed" panose="020B0502040204020203" pitchFamily="34" charset="0"/>
              </a:rPr>
              <a:t>less weight to easier letters (easier/harder measured by how well</a:t>
            </a:r>
          </a:p>
          <a:p>
            <a:pPr lvl="2"/>
            <a:r>
              <a:rPr lang="en-US" dirty="0">
                <a:latin typeface="Bahnschrift SemiBold Condensed" panose="020B0502040204020203" pitchFamily="34" charset="0"/>
              </a:rPr>
              <a:t>prompts do). The weighted scores are then normalized by dividing</a:t>
            </a:r>
          </a:p>
          <a:p>
            <a:pPr lvl="2"/>
            <a:r>
              <a:rPr lang="en-US" dirty="0">
                <a:latin typeface="Bahnschrift SemiBold Condensed" panose="020B0502040204020203" pitchFamily="34" charset="0"/>
              </a:rPr>
              <a:t>each prompt’s score by the sum of all prompt scores and multiplying</a:t>
            </a:r>
          </a:p>
          <a:p>
            <a:pPr lvl="2"/>
            <a:r>
              <a:rPr lang="en-US" dirty="0">
                <a:latin typeface="Bahnschrift SemiBold Condensed" panose="020B0502040204020203" pitchFamily="34" charset="0"/>
              </a:rPr>
              <a:t>by 100, effectively making the final score a percentage (all scores in</a:t>
            </a:r>
          </a:p>
          <a:p>
            <a:pPr lvl="2"/>
            <a:r>
              <a:rPr lang="en-US" dirty="0">
                <a:latin typeface="Bahnschrift SemiBold Condensed" panose="020B0502040204020203" pitchFamily="34" charset="0"/>
              </a:rPr>
              <a:t>the competition total to 100). To make scores comparable between</a:t>
            </a:r>
          </a:p>
          <a:p>
            <a:pPr lvl="2"/>
            <a:r>
              <a:rPr lang="en-US" dirty="0">
                <a:latin typeface="Bahnschrift SemiBold Condensed" panose="020B0502040204020203" pitchFamily="34" charset="0"/>
              </a:rPr>
              <a:t>different experiments, a new metric called raw score is introduced.</a:t>
            </a:r>
          </a:p>
          <a:p>
            <a:pPr lvl="2"/>
            <a:r>
              <a:rPr lang="en-US" dirty="0">
                <a:latin typeface="Bahnschrift SemiBold Condensed" panose="020B0502040204020203" pitchFamily="34" charset="0"/>
              </a:rPr>
              <a:t>It removes the dynamic aspects of the original competition: letters</a:t>
            </a:r>
          </a:p>
          <a:p>
            <a:pPr lvl="2"/>
            <a:r>
              <a:rPr lang="en-US" dirty="0">
                <a:latin typeface="Bahnschrift SemiBold Condensed" panose="020B0502040204020203" pitchFamily="34" charset="0"/>
              </a:rPr>
              <a:t>are equally weighted, and there is no normalization (summarized</a:t>
            </a:r>
          </a:p>
          <a:p>
            <a:pPr lvl="2"/>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This figure is informative.</a:t>
            </a:r>
          </a:p>
          <a:p>
            <a:pPr marL="171450" indent="-171450">
              <a:buFont typeface="Arial" panose="020B0604020202020204" pitchFamily="34" charset="0"/>
              <a:buChar char="•"/>
            </a:pPr>
            <a:r>
              <a:rPr lang="en-US" dirty="0"/>
              <a:t>Make sure that when you present any of the figures that you explain what the audience is looking at before diving into a discussion of the results. It is something that Ken stressed to me when I was learning to present, but it always feels awkward to do. Lots of people skip that step and it can be a struggle for me/the audience to catch up. But regardless, I will not be able to figure it out and hear what you are saying as the presenter at the same time.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26</a:t>
            </a:fld>
            <a:endParaRPr lang="en-US"/>
          </a:p>
        </p:txBody>
      </p:sp>
    </p:spTree>
    <p:extLst>
      <p:ext uri="{BB962C8B-B14F-4D97-AF65-F5344CB8AC3E}">
        <p14:creationId xmlns:p14="http://schemas.microsoft.com/office/powerpoint/2010/main" val="1384431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love the animation.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“LLMs are being used more and more in AI” –&gt;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that we are sitting in a room full of people in PCG who are also people in society. They know that LLMs are all fucking over the place, so we do not need to belabor the point.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 found an interesting statistic that we can cite to make this point succinctly. The point we can make is about how quickly </a:t>
            </a:r>
            <a:r>
              <a:rPr lang="en-US" dirty="0" err="1"/>
              <a:t>ChatGPT</a:t>
            </a:r>
            <a:r>
              <a:rPr lang="en-US" dirty="0"/>
              <a:t> was adopted in comparison to TikTok.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r>
              <a:rPr lang="en-US" dirty="0">
                <a:latin typeface="Bahnschrift SemiBold Condensed" panose="020B0502040204020203" pitchFamily="34" charset="0"/>
              </a:rPr>
              <a:t>LLMs are reconceptualizing existing paradigms to include pre-trained generative models” -&gt;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What I meant to say here is that the popularity of LLMs is sort of forcing all of us to think about how we can use LLMs in the AI Paradigms that we know and love. Or in the case of LMX, how we can think about what we already do in terms of what large language models are doing (e.g., </a:t>
            </a:r>
            <a:r>
              <a:rPr lang="en-US" dirty="0" err="1">
                <a:latin typeface="Bahnschrift SemiBold Condensed" panose="020B0502040204020203" pitchFamily="34" charset="0"/>
              </a:rPr>
              <a:t>lmx</a:t>
            </a:r>
            <a:r>
              <a:rPr lang="en-US" dirty="0">
                <a:latin typeface="Bahnschrift SemiBold Condensed" panose="020B0502040204020203" pitchFamily="34" charset="0"/>
              </a:rPr>
              <a:t>). ES LLM GECCO, MERGEING MODELS IMPORTAI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Is there a way to make this point with LLMs in PCG?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Bahnschrift SemiBold Condensed"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31</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a:t>
            </a:r>
          </a:p>
          <a:p>
            <a:pPr marL="171450" indent="-171450">
              <a:buFont typeface="Arial" panose="020B0604020202020204" pitchFamily="34" charset="0"/>
              <a:buChar char="•"/>
            </a:pPr>
            <a:r>
              <a:rPr lang="en-US" dirty="0"/>
              <a:t>Note that </a:t>
            </a:r>
            <a:r>
              <a:rPr lang="en-US" dirty="0" err="1"/>
              <a:t>Arash</a:t>
            </a:r>
            <a:r>
              <a:rPr lang="en-US" dirty="0"/>
              <a:t> is working on the background to change it from blue to white, although note that I like the blue too!</a:t>
            </a:r>
          </a:p>
          <a:p>
            <a:pPr marL="171450" indent="-171450">
              <a:buFont typeface="Arial" panose="020B0604020202020204" pitchFamily="34" charset="0"/>
              <a:buChar char="•"/>
            </a:pPr>
            <a:r>
              <a:rPr lang="en-US" dirty="0"/>
              <a:t>It would be helpful to put your email address or ways to contact you and a reminder of who you are or who we are.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215360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pPr marL="171450" lvl="0" indent="-171450">
              <a:buFont typeface="Arial" panose="020B0604020202020204" pitchFamily="34" charset="0"/>
              <a:buChar char="•"/>
            </a:pPr>
            <a:r>
              <a:rPr lang="en-US" dirty="0"/>
              <a:t>Affordances provided by prompting -&gt; </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2024-05-09 (</a:t>
            </a:r>
            <a:r>
              <a:rPr lang="en-US" sz="1800" dirty="0" err="1"/>
              <a:t>amy</a:t>
            </a:r>
            <a:r>
              <a:rPr lang="en-US" sz="1800" dirty="0"/>
              <a:t>):</a:t>
            </a:r>
          </a:p>
          <a:p>
            <a:pPr marL="285750" indent="-285750">
              <a:buFont typeface="Arial" panose="020B0604020202020204" pitchFamily="34" charset="0"/>
              <a:buChar char="•"/>
            </a:pPr>
            <a:r>
              <a:rPr lang="en-US" sz="1800" b="0" i="0" dirty="0">
                <a:solidFill>
                  <a:srgbClr val="000000"/>
                </a:solidFill>
                <a:effectLst/>
                <a:latin typeface="LinLibertineT"/>
              </a:rPr>
              <a:t>Competition Pipe Image -&gt;</a:t>
            </a:r>
          </a:p>
          <a:p>
            <a:pPr marL="742950" lvl="1" indent="-285750">
              <a:buFont typeface="Arial" panose="020B0604020202020204" pitchFamily="34" charset="0"/>
              <a:buChar char="•"/>
            </a:pPr>
            <a:r>
              <a:rPr lang="en-US" sz="1800" b="0" i="0" dirty="0">
                <a:solidFill>
                  <a:srgbClr val="000000"/>
                </a:solidFill>
                <a:effectLst/>
                <a:latin typeface="LinLibertineT"/>
              </a:rPr>
              <a:t>This image (without the yellow bottom chunks) is the way that we were understanding the competition as it was written by the organizers.</a:t>
            </a:r>
          </a:p>
          <a:p>
            <a:pPr marL="742950" lvl="1" indent="-285750">
              <a:buFont typeface="Arial" panose="020B0604020202020204" pitchFamily="34" charset="0"/>
              <a:buChar char="•"/>
            </a:pPr>
            <a:r>
              <a:rPr lang="en-US" sz="1800" b="0" i="0" dirty="0">
                <a:solidFill>
                  <a:srgbClr val="000000"/>
                </a:solidFill>
                <a:effectLst/>
                <a:latin typeface="LinLibertineT"/>
              </a:rPr>
              <a:t>The yellow chunks at the bottom are a good addition to help think about how we started communicating the competition in the paper.</a:t>
            </a:r>
          </a:p>
          <a:p>
            <a:pPr marL="742950" lvl="1" indent="-285750">
              <a:buFont typeface="Arial" panose="020B0604020202020204" pitchFamily="34" charset="0"/>
              <a:buChar char="•"/>
            </a:pPr>
            <a:r>
              <a:rPr lang="en-US" sz="1800" b="0" i="0" dirty="0">
                <a:solidFill>
                  <a:srgbClr val="000000"/>
                </a:solidFill>
                <a:effectLst/>
                <a:latin typeface="LinLibertineT"/>
              </a:rPr>
              <a:t>It could be helpful to summarize the competition pipeline further, perhaps with videos? idk</a:t>
            </a:r>
          </a:p>
          <a:p>
            <a:pPr marL="285750" indent="-285750">
              <a:buFont typeface="Arial" panose="020B0604020202020204" pitchFamily="34" charset="0"/>
              <a:buChar char="•"/>
            </a:pPr>
            <a:endParaRPr lang="en-US" sz="1800" b="0" i="0" dirty="0">
              <a:solidFill>
                <a:srgbClr val="000000"/>
              </a:solidFill>
              <a:effectLst/>
              <a:latin typeface="LinLibertineT"/>
            </a:endParaRPr>
          </a:p>
          <a:p>
            <a:r>
              <a:rPr lang="en-US" sz="1800" b="0" i="0" dirty="0">
                <a:solidFill>
                  <a:srgbClr val="000000"/>
                </a:solidFill>
                <a:effectLst/>
                <a:latin typeface="LinLibertineT"/>
              </a:rPr>
              <a:t>__________________________________________</a:t>
            </a:r>
          </a:p>
          <a:p>
            <a:r>
              <a:rPr lang="en-US" sz="1800" b="0" i="0" dirty="0">
                <a:solidFill>
                  <a:srgbClr val="000000"/>
                </a:solidFill>
                <a:effectLst/>
                <a:latin typeface="LinLibertineT"/>
              </a:rPr>
              <a:t>The ChatGPT4PCG competition calls for participants to</a:t>
            </a:r>
            <a:br>
              <a:rPr lang="en-US" sz="1800" b="0" i="0" dirty="0">
                <a:solidFill>
                  <a:srgbClr val="000000"/>
                </a:solidFill>
                <a:effectLst/>
                <a:latin typeface="LinLibertineT"/>
              </a:rPr>
            </a:br>
            <a:r>
              <a:rPr lang="en-US" sz="1800" b="0" i="0" dirty="0">
                <a:solidFill>
                  <a:srgbClr val="000000"/>
                </a:solidFill>
                <a:effectLst/>
                <a:latin typeface="LinLibertineT"/>
              </a:rPr>
              <a:t>submit prompts to ChatGPT-3.5 that then responds with </a:t>
            </a:r>
          </a:p>
          <a:p>
            <a:r>
              <a:rPr lang="en-US" sz="1800" b="0" i="0" dirty="0">
                <a:solidFill>
                  <a:srgbClr val="000000"/>
                </a:solidFill>
                <a:effectLst/>
                <a:latin typeface="LinLibertineT"/>
              </a:rPr>
              <a:t>instructions to generate levels for the Science Birds physics-based game</a:t>
            </a:r>
            <a:br>
              <a:rPr lang="en-US" sz="1800" b="0" i="0" dirty="0">
                <a:solidFill>
                  <a:srgbClr val="000000"/>
                </a:solidFill>
                <a:effectLst/>
                <a:latin typeface="LinLibertineT"/>
              </a:rPr>
            </a:br>
            <a:r>
              <a:rPr lang="en-US" sz="1800" b="0" i="0" dirty="0">
                <a:solidFill>
                  <a:srgbClr val="000000"/>
                </a:solidFill>
                <a:effectLst/>
                <a:latin typeface="LinLibertineT"/>
              </a:rPr>
              <a:t>environment. These instructions are a series of commands to drop</a:t>
            </a:r>
            <a:br>
              <a:rPr lang="en-US" sz="1800" b="0" i="0" dirty="0">
                <a:solidFill>
                  <a:srgbClr val="000000"/>
                </a:solidFill>
                <a:effectLst/>
                <a:latin typeface="LinLibertineT"/>
              </a:rPr>
            </a:br>
            <a:r>
              <a:rPr lang="en-US" sz="1800" b="0" i="0" dirty="0">
                <a:solidFill>
                  <a:srgbClr val="000000"/>
                </a:solidFill>
                <a:effectLst/>
                <a:latin typeface="LinLibertineT"/>
              </a:rPr>
              <a:t>blocks at specific locations in the game, and ChatGPT-3.5 responses</a:t>
            </a:r>
            <a:br>
              <a:rPr lang="en-US" sz="1800" b="0" i="0" dirty="0">
                <a:solidFill>
                  <a:srgbClr val="000000"/>
                </a:solidFill>
                <a:effectLst/>
                <a:latin typeface="LinLibertineT"/>
              </a:rPr>
            </a:br>
            <a:r>
              <a:rPr lang="en-US" sz="1800" b="0" i="0" dirty="0">
                <a:solidFill>
                  <a:srgbClr val="000000"/>
                </a:solidFill>
                <a:effectLst/>
                <a:latin typeface="LinLibertineT"/>
              </a:rPr>
              <a:t>become XML levels through the architecture provided by the competition.</a:t>
            </a:r>
            <a:r>
              <a:rPr lang="en-US" dirty="0"/>
              <a:t> </a:t>
            </a:r>
          </a:p>
          <a:p>
            <a:endParaRPr lang="en-US" dirty="0"/>
          </a:p>
          <a:p>
            <a:r>
              <a:rPr lang="en-US" sz="1800" b="0" i="0" dirty="0">
                <a:solidFill>
                  <a:srgbClr val="000000"/>
                </a:solidFill>
                <a:effectLst/>
                <a:latin typeface="LinLibertineT"/>
              </a:rPr>
              <a:t>The goal is for a single prompt to generate levels that</a:t>
            </a:r>
            <a:br>
              <a:rPr lang="en-US" sz="1800" b="0" i="0" dirty="0">
                <a:solidFill>
                  <a:srgbClr val="000000"/>
                </a:solidFill>
                <a:effectLst/>
                <a:latin typeface="LinLibertineT"/>
              </a:rPr>
            </a:br>
            <a:r>
              <a:rPr lang="en-US" sz="1800" b="0" i="0" dirty="0">
                <a:solidFill>
                  <a:srgbClr val="000000"/>
                </a:solidFill>
                <a:effectLst/>
                <a:latin typeface="LinLibertineT"/>
              </a:rPr>
              <a:t>in aggregate resemble all 26 letters in the English alphabet. A single</a:t>
            </a:r>
            <a:br>
              <a:rPr lang="en-US" sz="1800" b="0" i="0" dirty="0">
                <a:solidFill>
                  <a:srgbClr val="000000"/>
                </a:solidFill>
                <a:effectLst/>
                <a:latin typeface="LinLibertineT"/>
              </a:rPr>
            </a:br>
            <a:r>
              <a:rPr lang="en-US" sz="1800" b="0" i="0" dirty="0">
                <a:solidFill>
                  <a:srgbClr val="000000"/>
                </a:solidFill>
                <a:effectLst/>
                <a:latin typeface="LinLibertineT"/>
              </a:rPr>
              <a:t>prompt generates levels that look like different letters through the</a:t>
            </a:r>
            <a:br>
              <a:rPr lang="en-US" sz="1800" b="0" i="0" dirty="0">
                <a:solidFill>
                  <a:srgbClr val="000000"/>
                </a:solidFill>
                <a:effectLst/>
                <a:latin typeface="LinLibertineT"/>
              </a:rPr>
            </a:br>
            <a:r>
              <a:rPr lang="en-US" sz="1800" b="0" i="0" dirty="0">
                <a:solidFill>
                  <a:srgbClr val="000000"/>
                </a:solidFill>
                <a:effectLst/>
                <a:latin typeface="LinLibertineT"/>
              </a:rPr>
              <a:t>template imposed by the competition design. The </a:t>
            </a:r>
            <a:r>
              <a:rPr lang="en-US" sz="1800" b="0" i="1" dirty="0">
                <a:solidFill>
                  <a:srgbClr val="000000"/>
                </a:solidFill>
                <a:effectLst/>
                <a:latin typeface="LinLibertineTI"/>
              </a:rPr>
              <a:t>object variable </a:t>
            </a:r>
            <a:r>
              <a:rPr lang="en-US" sz="1800" b="0" i="0" dirty="0">
                <a:solidFill>
                  <a:srgbClr val="000000"/>
                </a:solidFill>
                <a:effectLst/>
                <a:latin typeface="LinLibertineT"/>
              </a:rPr>
              <a:t>in</a:t>
            </a:r>
            <a:br>
              <a:rPr lang="en-US" sz="1800" b="0" i="0" dirty="0">
                <a:solidFill>
                  <a:srgbClr val="000000"/>
                </a:solidFill>
                <a:effectLst/>
                <a:latin typeface="LinLibertineT"/>
              </a:rPr>
            </a:br>
            <a:r>
              <a:rPr lang="en-US" sz="1800" b="0" i="0" dirty="0">
                <a:solidFill>
                  <a:srgbClr val="000000"/>
                </a:solidFill>
                <a:effectLst/>
                <a:latin typeface="LinLibertineT"/>
              </a:rPr>
              <a:t>the prompt tells ChatGPT-3.5 which letter its instructions should</a:t>
            </a:r>
            <a:br>
              <a:rPr lang="en-US" sz="1800" b="0" i="0" dirty="0">
                <a:solidFill>
                  <a:srgbClr val="000000"/>
                </a:solidFill>
                <a:effectLst/>
                <a:latin typeface="LinLibertineT"/>
              </a:rPr>
            </a:br>
            <a:r>
              <a:rPr lang="en-US" sz="1800" b="0" i="0" dirty="0">
                <a:solidFill>
                  <a:srgbClr val="000000"/>
                </a:solidFill>
                <a:effectLst/>
                <a:latin typeface="LinLibertineT"/>
              </a:rPr>
              <a:t>generate (i.e., the </a:t>
            </a:r>
            <a:r>
              <a:rPr lang="en-US" sz="1800" b="0" i="1" dirty="0">
                <a:solidFill>
                  <a:srgbClr val="000000"/>
                </a:solidFill>
                <a:effectLst/>
                <a:latin typeface="LinLibertineTI"/>
              </a:rPr>
              <a:t>target letter</a:t>
            </a:r>
            <a:r>
              <a:rPr lang="en-US" sz="1800" b="0" i="0" dirty="0">
                <a:solidFill>
                  <a:srgbClr val="000000"/>
                </a:solidFill>
                <a:effectLst/>
                <a:latin typeface="LinLibertineT"/>
              </a:rPr>
              <a:t>).</a:t>
            </a:r>
            <a:r>
              <a:rPr lang="en-US" dirty="0"/>
              <a:t> </a:t>
            </a:r>
            <a:br>
              <a:rPr lang="en-US" dirty="0"/>
            </a:br>
            <a:endParaRPr lang="en-US" dirty="0"/>
          </a:p>
          <a:p>
            <a:r>
              <a:rPr lang="en-US" sz="1800" b="0" i="0" dirty="0">
                <a:solidFill>
                  <a:srgbClr val="000000"/>
                </a:solidFill>
                <a:effectLst/>
                <a:latin typeface="LinLibertineT"/>
              </a:rPr>
              <a:t>Prompts are evaluated based on the</a:t>
            </a:r>
            <a:br>
              <a:rPr lang="en-US" sz="1800" b="0" i="0" dirty="0">
                <a:solidFill>
                  <a:srgbClr val="000000"/>
                </a:solidFill>
                <a:effectLst/>
                <a:latin typeface="LinLibertineT"/>
              </a:rPr>
            </a:br>
            <a:r>
              <a:rPr lang="en-US" sz="1800" b="0" i="0" dirty="0">
                <a:solidFill>
                  <a:srgbClr val="000000"/>
                </a:solidFill>
                <a:effectLst/>
                <a:latin typeface="LinLibertineT"/>
              </a:rPr>
              <a:t>performance of ten generated levels for each of the 26 letters in</a:t>
            </a:r>
            <a:br>
              <a:rPr lang="en-US" sz="1800" b="0" i="0" dirty="0">
                <a:solidFill>
                  <a:srgbClr val="000000"/>
                </a:solidFill>
                <a:effectLst/>
                <a:latin typeface="LinLibertineT"/>
              </a:rPr>
            </a:br>
            <a:r>
              <a:rPr lang="en-US" sz="1800" b="0" i="0" dirty="0">
                <a:solidFill>
                  <a:srgbClr val="000000"/>
                </a:solidFill>
                <a:effectLst/>
                <a:latin typeface="LinLibertineT"/>
              </a:rPr>
              <a:t>the alphabet. Assuming that a prompt generates ten valid levels</a:t>
            </a:r>
            <a:br>
              <a:rPr lang="en-US" sz="1800" b="0" i="0" dirty="0">
                <a:solidFill>
                  <a:srgbClr val="000000"/>
                </a:solidFill>
                <a:effectLst/>
                <a:latin typeface="LinLibertineT"/>
              </a:rPr>
            </a:br>
            <a:r>
              <a:rPr lang="en-US" sz="1800" b="0" i="0" dirty="0">
                <a:solidFill>
                  <a:srgbClr val="000000"/>
                </a:solidFill>
                <a:effectLst/>
                <a:latin typeface="LinLibertineT"/>
              </a:rPr>
              <a:t>per letter, it is evaluated on a total of 260 levels. The scores for the</a:t>
            </a:r>
            <a:br>
              <a:rPr lang="en-US" sz="1800" b="0" i="0" dirty="0">
                <a:solidFill>
                  <a:srgbClr val="000000"/>
                </a:solidFill>
                <a:effectLst/>
                <a:latin typeface="LinLibertineT"/>
              </a:rPr>
            </a:br>
            <a:r>
              <a:rPr lang="en-US" sz="1800" b="0" i="0" dirty="0">
                <a:solidFill>
                  <a:srgbClr val="000000"/>
                </a:solidFill>
                <a:effectLst/>
                <a:latin typeface="LinLibertineT"/>
              </a:rPr>
              <a:t>prompts are based on their resemblance to the target English letters</a:t>
            </a:r>
            <a:br>
              <a:rPr lang="en-US" sz="1800" b="0" i="0" dirty="0">
                <a:solidFill>
                  <a:srgbClr val="000000"/>
                </a:solidFill>
                <a:effectLst/>
                <a:latin typeface="LinLibertineT"/>
              </a:rPr>
            </a:br>
            <a:r>
              <a:rPr lang="en-US" sz="1800" b="0" i="0" dirty="0">
                <a:solidFill>
                  <a:srgbClr val="000000"/>
                </a:solidFill>
                <a:effectLst/>
                <a:latin typeface="LinLibertineT"/>
              </a:rPr>
              <a:t>and on their in-game physical stability.</a:t>
            </a:r>
            <a:r>
              <a:rPr lang="en-US" dirty="0"/>
              <a:t> </a:t>
            </a:r>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171296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a:t>
            </a:r>
            <a:r>
              <a:rPr lang="en-US" dirty="0" err="1"/>
              <a:t>amy</a:t>
            </a:r>
            <a:r>
              <a:rPr lang="en-US" dirty="0"/>
              <a:t>):</a:t>
            </a:r>
          </a:p>
          <a:p>
            <a:pPr marL="171450" indent="-171450">
              <a:buFont typeface="Arial" panose="020B0604020202020204" pitchFamily="34" charset="0"/>
              <a:buChar char="•"/>
            </a:pPr>
            <a:r>
              <a:rPr lang="en-US" dirty="0"/>
              <a:t>It could be good to show the citation for the prompt techniques that you mention.</a:t>
            </a:r>
          </a:p>
          <a:p>
            <a:pPr marL="171450" indent="-171450">
              <a:buFont typeface="Arial" panose="020B0604020202020204" pitchFamily="34" charset="0"/>
              <a:buChar char="•"/>
            </a:pPr>
            <a:r>
              <a:rPr lang="en-US" dirty="0"/>
              <a:t>Actually it would be good to cite them in the table for the </a:t>
            </a:r>
            <a:r>
              <a:rPr lang="en-US" dirty="0" err="1"/>
              <a:t>arxiv</a:t>
            </a:r>
            <a:r>
              <a:rPr lang="en-US" dirty="0"/>
              <a:t> version</a:t>
            </a:r>
          </a:p>
          <a:p>
            <a:pPr marL="171450" indent="-171450">
              <a:buFont typeface="Arial" panose="020B0604020202020204" pitchFamily="34" charset="0"/>
              <a:buChar char="•"/>
            </a:pPr>
            <a:r>
              <a:rPr lang="en-US" dirty="0"/>
              <a:t>But it would be good to have slides that introduce the prompt engineering technique, the citation for the technique, and examples of it in the prompts that you were analyzing.</a:t>
            </a:r>
          </a:p>
          <a:p>
            <a:pPr marL="171450" indent="-171450">
              <a:buFont typeface="Arial" panose="020B0604020202020204" pitchFamily="34" charset="0"/>
              <a:buChar char="•"/>
            </a:pPr>
            <a:r>
              <a:rPr lang="en-US" dirty="0"/>
              <a:t>In the future there are methods that we can use to ensure things like ‘inter-rater’ reliability, but basically to make a really good table like this. It lives in qualitative HCI method land.</a:t>
            </a:r>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414618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412094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400529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5/9/24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5/9/24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18.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0.png"/><Relationship Id="rId4" Type="http://schemas.openxmlformats.org/officeDocument/2006/relationships/image" Target="../media/image19.pn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diagramDrawing" Target="../diagrams/drawing9.xml"/><Relationship Id="rId5" Type="http://schemas.openxmlformats.org/officeDocument/2006/relationships/image" Target="../media/image22.png"/><Relationship Id="rId10" Type="http://schemas.openxmlformats.org/officeDocument/2006/relationships/diagramColors" Target="../diagrams/colors9.xml"/><Relationship Id="rId4" Type="http://schemas.openxmlformats.org/officeDocument/2006/relationships/image" Target="../media/image21.png"/><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image" Target="../media/image38.gif"/><Relationship Id="rId4" Type="http://schemas.openxmlformats.org/officeDocument/2006/relationships/image" Target="../media/image8.jpeg"/><Relationship Id="rId9"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17.png"/><Relationship Id="rId5" Type="http://schemas.openxmlformats.org/officeDocument/2006/relationships/diagramData" Target="../diagrams/data2.xml"/><Relationship Id="rId10" Type="http://schemas.openxmlformats.org/officeDocument/2006/relationships/image" Target="../media/image16.png"/><Relationship Id="rId4" Type="http://schemas.openxmlformats.org/officeDocument/2006/relationships/image" Target="../media/image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3" y="469321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21482" y="4421392"/>
            <a:ext cx="2286889" cy="319421"/>
          </a:xfrm>
          <a:prstGeom prst="rect">
            <a:avLst/>
          </a:prstGeom>
          <a:noFill/>
        </p:spPr>
        <p:txBody>
          <a:bodyPr wrap="square">
            <a:spAutoFit/>
          </a:bodyPr>
          <a:lstStyle/>
          <a:p>
            <a:pPr>
              <a:spcAft>
                <a:spcPts val="600"/>
              </a:spcAft>
            </a:pPr>
            <a:r>
              <a:rPr lang="en-US" sz="1400" dirty="0">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595622" y="5423088"/>
            <a:ext cx="1777873" cy="287478"/>
          </a:xfrm>
          <a:prstGeom prst="rect">
            <a:avLst/>
          </a:prstGeom>
          <a:noFill/>
        </p:spPr>
        <p:txBody>
          <a:bodyPr wrap="square">
            <a:spAutoFit/>
          </a:bodyPr>
          <a:lstStyle/>
          <a:p>
            <a:pPr>
              <a:spcAft>
                <a:spcPts val="600"/>
              </a:spcAft>
            </a:pPr>
            <a:r>
              <a:rPr lang="en-US" sz="1200" dirty="0">
                <a:latin typeface="Bahnschrift SemiBold Condensed" panose="020B0502040204020203" pitchFamily="34" charset="0"/>
              </a:rPr>
              <a:t>Worcester Polytechnic Institute</a:t>
            </a:r>
            <a:endParaRPr lang="en-US" sz="1200" dirty="0"/>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a:latin typeface="Bahnschrift SemiBold Condensed" panose="020B0502040204020203" pitchFamily="34" charset="0"/>
              </a:rPr>
              <a:t>Introduction</a:t>
            </a:r>
            <a:endParaRPr lang="en-US" dirty="0">
              <a:latin typeface="Bahnschrift SemiBold Condensed" panose="020B0502040204020203" pitchFamily="34" charset="0"/>
            </a:endParaRP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are being used more and more in AI</a:t>
            </a:r>
          </a:p>
          <a:p>
            <a:pPr lvl="1"/>
            <a:r>
              <a:rPr lang="en-US" dirty="0">
                <a:latin typeface="Bahnschrift SemiBold Condensed" panose="020B0502040204020203" pitchFamily="34" charset="0"/>
              </a:rPr>
              <a:t>LLMs are reconceptualizing existing paradigms to include pre-trained generative models</a:t>
            </a:r>
          </a:p>
          <a:p>
            <a:pPr lvl="2"/>
            <a:r>
              <a:rPr lang="en-US" dirty="0">
                <a:latin typeface="Bahnschrift SemiBold Condensed" panose="020B0502040204020203" pitchFamily="34" charset="0"/>
              </a:rPr>
              <a:t>vision-language models for generating images</a:t>
            </a:r>
          </a:p>
          <a:p>
            <a:pPr lvl="2"/>
            <a:r>
              <a:rPr lang="en-US" dirty="0">
                <a:latin typeface="Bahnschrift SemiBold Condensed" panose="020B0502040204020203" pitchFamily="34" charset="0"/>
              </a:rPr>
              <a:t>audio-text models for generating audio</a:t>
            </a:r>
          </a:p>
          <a:p>
            <a:pPr lvl="2"/>
            <a:r>
              <a:rPr lang="en-US" dirty="0">
                <a:latin typeface="Bahnschrift SemiBold Condensed" panose="020B0502040204020203" pitchFamily="34" charset="0"/>
              </a:rPr>
              <a:t>optimization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4493154" y="3014250"/>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2220009" y="3729646"/>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346" y="4035693"/>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7384585" y="3489996"/>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9163009" y="2680692"/>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6820" y="2611248"/>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2567" y="3509274"/>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3582546" y="4426331"/>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6548601" y="4426331"/>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9454928" y="3085076"/>
            <a:ext cx="2336188" cy="1314106"/>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LLMs used in PCG : specifically, </a:t>
            </a:r>
            <a:r>
              <a:rPr lang="en-US" b="1" dirty="0">
                <a:solidFill>
                  <a:srgbClr val="FF0000"/>
                </a:solidFill>
                <a:latin typeface="Bahnschrift SemiBold Condensed" panose="020B0502040204020203" pitchFamily="34" charset="0"/>
              </a:rPr>
              <a:t>prompt-based procedural content generation</a:t>
            </a: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While Fine-tuning LLMs have been explored before</a:t>
            </a:r>
          </a:p>
          <a:p>
            <a:pPr lvl="1"/>
            <a:r>
              <a:rPr lang="en-US" dirty="0">
                <a:latin typeface="Bahnschrift SemiBold Condensed" panose="020B0502040204020203" pitchFamily="34" charset="0"/>
              </a:rPr>
              <a:t>Prompt engineering this work</a:t>
            </a:r>
          </a:p>
          <a:p>
            <a:pPr lvl="1"/>
            <a:r>
              <a:rPr lang="en-US" strike="sngStrike" dirty="0">
                <a:latin typeface="Bahnschrift SemiBold Condensed" panose="020B0502040204020203" pitchFamily="34" charset="0"/>
              </a:rPr>
              <a:t>Evolving prompts not done</a:t>
            </a:r>
          </a:p>
          <a:p>
            <a:r>
              <a:rPr lang="en-US" dirty="0">
                <a:latin typeface="Bahnschrift SemiBold Condensed" panose="020B0502040204020203" pitchFamily="34" charset="0"/>
              </a:rPr>
              <a:t>Built up to 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507143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8" name="Picture 17" descr="A yellow cube with white text and question marks&#10;&#10;Description automatically generated">
            <a:extLst>
              <a:ext uri="{FF2B5EF4-FFF2-40B4-BE49-F238E27FC236}">
                <a16:creationId xmlns:a16="http://schemas.microsoft.com/office/drawing/2014/main" id="{07B6388C-31CF-A945-BB82-F2535EDA7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556" y="1621917"/>
            <a:ext cx="4818888" cy="3614166"/>
          </a:xfrm>
          <a:prstGeom prst="rect">
            <a:avLst/>
          </a:prstGeom>
        </p:spPr>
      </p:pic>
    </p:spTree>
    <p:extLst>
      <p:ext uri="{BB962C8B-B14F-4D97-AF65-F5344CB8AC3E}">
        <p14:creationId xmlns:p14="http://schemas.microsoft.com/office/powerpoint/2010/main" val="3178885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4F12-94A4-B9E5-19AF-002F8ADCFFF9}"/>
              </a:ext>
            </a:extLst>
          </p:cNvPr>
          <p:cNvSpPr>
            <a:spLocks noGrp="1"/>
          </p:cNvSpPr>
          <p:nvPr>
            <p:ph type="title"/>
          </p:nvPr>
        </p:nvSpPr>
        <p:spPr/>
        <p:txBody>
          <a:bodyPr/>
          <a:lstStyle/>
          <a:p>
            <a:r>
              <a:rPr lang="en-US" dirty="0"/>
              <a:t>Possibly Important Point to Make Slide</a:t>
            </a:r>
          </a:p>
        </p:txBody>
      </p:sp>
      <p:sp>
        <p:nvSpPr>
          <p:cNvPr id="3" name="Content Placeholder 2">
            <a:extLst>
              <a:ext uri="{FF2B5EF4-FFF2-40B4-BE49-F238E27FC236}">
                <a16:creationId xmlns:a16="http://schemas.microsoft.com/office/drawing/2014/main" id="{48E57AE5-B33A-C0D0-E224-FAF68EEBC7D6}"/>
              </a:ext>
            </a:extLst>
          </p:cNvPr>
          <p:cNvSpPr>
            <a:spLocks noGrp="1"/>
          </p:cNvSpPr>
          <p:nvPr>
            <p:ph idx="1"/>
          </p:nvPr>
        </p:nvSpPr>
        <p:spPr/>
        <p:txBody>
          <a:bodyPr/>
          <a:lstStyle/>
          <a:p>
            <a:r>
              <a:rPr lang="en-US" dirty="0"/>
              <a:t>We should target people who may have reviewed our paper and are in our audience by talking about the scripts that Mark edited that helped us make our results comparable between figures/runs.</a:t>
            </a:r>
          </a:p>
          <a:p>
            <a:r>
              <a:rPr lang="en-US" dirty="0"/>
              <a:t>Also important for the QE.</a:t>
            </a:r>
          </a:p>
        </p:txBody>
      </p:sp>
    </p:spTree>
    <p:extLst>
      <p:ext uri="{BB962C8B-B14F-4D97-AF65-F5344CB8AC3E}">
        <p14:creationId xmlns:p14="http://schemas.microsoft.com/office/powerpoint/2010/main" val="292377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1"/>
            <a:ext cx="10515600" cy="3592222"/>
          </a:xfrm>
        </p:spPr>
        <p:txBody>
          <a:bodyPr>
            <a:normAutofit/>
          </a:bodyPr>
          <a:lstStyle/>
          <a:p>
            <a:r>
              <a:rPr lang="en-US" strike="sngStrike" dirty="0">
                <a:latin typeface="Bahnschrift SemiBold Condensed" panose="020B0502040204020203" pitchFamily="34" charset="0"/>
              </a:rPr>
              <a:t>Built up to ChatGPT4PCG competition</a:t>
            </a:r>
          </a:p>
          <a:p>
            <a:r>
              <a:rPr lang="en-US" dirty="0">
                <a:latin typeface="Bahnschrift SemiBold Condensed" panose="020B0502040204020203" pitchFamily="34" charset="0"/>
              </a:rPr>
              <a:t>Describe the competition: pipeline: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computer game graphics&#10;&#10;Description automatically generated with medium confidence">
            <a:extLst>
              <a:ext uri="{FF2B5EF4-FFF2-40B4-BE49-F238E27FC236}">
                <a16:creationId xmlns:a16="http://schemas.microsoft.com/office/drawing/2014/main" id="{B332E401-A0BB-28C1-595E-56C0DBCB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337489"/>
            <a:ext cx="10944954" cy="2556485"/>
          </a:xfrm>
          <a:prstGeom prst="rect">
            <a:avLst/>
          </a:prstGeom>
        </p:spPr>
      </p:pic>
      <p:sp>
        <p:nvSpPr>
          <p:cNvPr id="28" name="Rectangle 27">
            <a:extLst>
              <a:ext uri="{FF2B5EF4-FFF2-40B4-BE49-F238E27FC236}">
                <a16:creationId xmlns:a16="http://schemas.microsoft.com/office/drawing/2014/main" id="{1E83E9FB-0F8B-5079-C088-03032A500A85}"/>
              </a:ext>
            </a:extLst>
          </p:cNvPr>
          <p:cNvSpPr/>
          <p:nvPr/>
        </p:nvSpPr>
        <p:spPr>
          <a:xfrm>
            <a:off x="629023" y="5067407"/>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30" name="Rectangle 29">
            <a:extLst>
              <a:ext uri="{FF2B5EF4-FFF2-40B4-BE49-F238E27FC236}">
                <a16:creationId xmlns:a16="http://schemas.microsoft.com/office/drawing/2014/main" id="{82FD84B0-3971-A5E1-1A3E-F4EB16239962}"/>
              </a:ext>
            </a:extLst>
          </p:cNvPr>
          <p:cNvSpPr/>
          <p:nvPr/>
        </p:nvSpPr>
        <p:spPr>
          <a:xfrm>
            <a:off x="2225144" y="5061149"/>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32" name="Rectangle 31">
            <a:extLst>
              <a:ext uri="{FF2B5EF4-FFF2-40B4-BE49-F238E27FC236}">
                <a16:creationId xmlns:a16="http://schemas.microsoft.com/office/drawing/2014/main" id="{19298638-1030-374B-EA5F-D2B83B186C1F}"/>
              </a:ext>
            </a:extLst>
          </p:cNvPr>
          <p:cNvSpPr/>
          <p:nvPr/>
        </p:nvSpPr>
        <p:spPr>
          <a:xfrm>
            <a:off x="8628087" y="5061148"/>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5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105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225916629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151238" y="1073150"/>
            <a:ext cx="5005722" cy="431191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3147</TotalTime>
  <Words>3770</Words>
  <Application>Microsoft Macintosh PowerPoint</Application>
  <PresentationFormat>Widescreen</PresentationFormat>
  <Paragraphs>313</Paragraphs>
  <Slides>34</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Introduction</vt:lpstr>
      <vt:lpstr>Introduction</vt:lpstr>
      <vt:lpstr>Introduction</vt:lpstr>
      <vt:lpstr>Introduction</vt:lpstr>
      <vt:lpstr>Introduction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Experiments</vt:lpstr>
      <vt:lpstr>Experiments</vt:lpstr>
      <vt:lpstr>Experiments</vt:lpstr>
      <vt:lpstr>Experiments</vt:lpstr>
      <vt:lpstr>Experiments</vt:lpstr>
      <vt:lpstr>Experiments</vt:lpstr>
      <vt:lpstr>Experiments</vt:lpstr>
      <vt:lpstr>Experiments</vt:lpstr>
      <vt:lpstr>Discussion</vt:lpstr>
      <vt:lpstr>Discussion</vt:lpstr>
      <vt:lpstr>Discussion</vt:lpstr>
      <vt:lpstr>Discussion</vt:lpstr>
      <vt:lpstr>Discussion</vt:lpstr>
      <vt:lpstr>Conclusion</vt:lpstr>
      <vt:lpstr>Conclusion</vt:lpstr>
      <vt:lpstr>Conclusion</vt:lpstr>
      <vt:lpstr>Recommendations and Future Work</vt:lpstr>
      <vt:lpstr>PowerPoint Presentation</vt:lpstr>
      <vt:lpstr>Possibly Important Point to Make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Amy Hoover</cp:lastModifiedBy>
  <cp:revision>25</cp:revision>
  <dcterms:created xsi:type="dcterms:W3CDTF">2024-05-07T15:35:29Z</dcterms:created>
  <dcterms:modified xsi:type="dcterms:W3CDTF">2024-05-09T21:30:05Z</dcterms:modified>
</cp:coreProperties>
</file>